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5" r:id="rId3"/>
    <p:sldId id="257" r:id="rId4"/>
    <p:sldId id="258" r:id="rId5"/>
    <p:sldId id="259" r:id="rId6"/>
    <p:sldId id="260" r:id="rId7"/>
    <p:sldId id="263" r:id="rId8"/>
    <p:sldId id="261" r:id="rId9"/>
    <p:sldId id="262"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CF208-AEAD-4E41-B073-F6C0503612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A827AC1-E7C2-4BC7-89A0-B9DC62C5C4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4D780AC-510B-415D-A696-053D7B63D972}"/>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5" name="Footer Placeholder 4">
            <a:extLst>
              <a:ext uri="{FF2B5EF4-FFF2-40B4-BE49-F238E27FC236}">
                <a16:creationId xmlns:a16="http://schemas.microsoft.com/office/drawing/2014/main" id="{6B0BF803-4982-4CE3-81DD-DD91209961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86C9F0-3068-47C8-907A-E12516B2A9E1}"/>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3125428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7087A-52EC-4434-B906-CE76BB6AC94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2AE56B5-0696-4C1D-B362-BA1A533543B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0C034D-D5E1-4889-8ECD-801DA9899DBB}"/>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5" name="Footer Placeholder 4">
            <a:extLst>
              <a:ext uri="{FF2B5EF4-FFF2-40B4-BE49-F238E27FC236}">
                <a16:creationId xmlns:a16="http://schemas.microsoft.com/office/drawing/2014/main" id="{70D461A8-614F-4696-AC7D-596914025C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563E60-A015-4EC8-A0BC-997E19FBF1B5}"/>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1767582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9412248-C726-4E6D-9972-EAA8A8B3E0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D1AF7F-A579-4212-9ADD-EC2A3C0FDA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BAF450-0F33-4C93-9C0F-836C558A2C5E}"/>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5" name="Footer Placeholder 4">
            <a:extLst>
              <a:ext uri="{FF2B5EF4-FFF2-40B4-BE49-F238E27FC236}">
                <a16:creationId xmlns:a16="http://schemas.microsoft.com/office/drawing/2014/main" id="{6DF96307-0264-4920-B75E-06E2AAA56B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95D684-85F5-4952-B7A7-6E8942635C6B}"/>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30882431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4782C-D451-4372-A3D9-91370A3B2E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BED4B1-A4B9-47EC-9E4D-31DD0EC4D26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8926A-572D-41D3-B085-220CCDD15C0E}"/>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5" name="Footer Placeholder 4">
            <a:extLst>
              <a:ext uri="{FF2B5EF4-FFF2-40B4-BE49-F238E27FC236}">
                <a16:creationId xmlns:a16="http://schemas.microsoft.com/office/drawing/2014/main" id="{C3477DDB-3232-4540-B5C5-AF576531F5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48BBB3-B10C-496E-8BDB-B25ADE24D511}"/>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169667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51D80-3986-47F3-B1C1-2A07214918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4F12FAD-1FB0-4980-8E16-25BA9FA4D5E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4867DD1-CD20-44C0-82D3-A827ADBF6568}"/>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5" name="Footer Placeholder 4">
            <a:extLst>
              <a:ext uri="{FF2B5EF4-FFF2-40B4-BE49-F238E27FC236}">
                <a16:creationId xmlns:a16="http://schemas.microsoft.com/office/drawing/2014/main" id="{2EEA844A-3709-40E7-9C37-F5018F93B8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123FC4-2C43-440E-8893-BD9E46B578A8}"/>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1431531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8CE3C-1DE7-4328-9FB2-4105B71146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545EFD6-3E95-4C60-A401-3D625980B1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FE00654-8060-46C9-A15C-4C7A02C74E5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F97F85-5CF9-4913-99A5-09E04DF00870}"/>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6" name="Footer Placeholder 5">
            <a:extLst>
              <a:ext uri="{FF2B5EF4-FFF2-40B4-BE49-F238E27FC236}">
                <a16:creationId xmlns:a16="http://schemas.microsoft.com/office/drawing/2014/main" id="{CF7F7EAA-73A0-435A-A932-74D69B2553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FEEE67-46B8-41C5-8D92-8B56BF8077B6}"/>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27112983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472B5-5686-4DF8-8270-A112D834CE6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B2BF6B5-CA1C-48FC-890A-8E8F55938C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9BCEDEC-F91B-49BB-A2C0-F09FE0CCE0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83C9666-F0A2-46CF-B0B0-8A495DE1A2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ECC0E2-2C09-4D22-BD3A-A11DF2D0F2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11BDD1-6636-4AD8-8EAF-63C3B489B93D}"/>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8" name="Footer Placeholder 7">
            <a:extLst>
              <a:ext uri="{FF2B5EF4-FFF2-40B4-BE49-F238E27FC236}">
                <a16:creationId xmlns:a16="http://schemas.microsoft.com/office/drawing/2014/main" id="{A3EC037F-3049-438B-B34F-412FEBDDFB9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7BAB80-37D9-4CCF-A91C-E8DFE38E949C}"/>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659436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92A7C-B96D-4DE2-B9F1-56B0214F309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A356F9F-CC2A-46E7-845D-C1743EA0EB80}"/>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4" name="Footer Placeholder 3">
            <a:extLst>
              <a:ext uri="{FF2B5EF4-FFF2-40B4-BE49-F238E27FC236}">
                <a16:creationId xmlns:a16="http://schemas.microsoft.com/office/drawing/2014/main" id="{0807E2D9-E168-4676-A301-67F45B12A2A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A2EE7-1A9F-413B-8772-EBF3B24E2A72}"/>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5026266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0EBE2A-3198-4B95-BB42-AD2F9F7D74F4}"/>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3" name="Footer Placeholder 2">
            <a:extLst>
              <a:ext uri="{FF2B5EF4-FFF2-40B4-BE49-F238E27FC236}">
                <a16:creationId xmlns:a16="http://schemas.microsoft.com/office/drawing/2014/main" id="{01C029CE-729C-4A66-95C9-F5EB0B1D11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52913A5-BF0A-478A-A354-9DD95CF22E7D}"/>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3408580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94355-456A-442F-A91C-A177A6EEAA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B1A6D4A-8A19-4807-88FB-1B368C0985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A259E83-F9B8-4854-8377-FE365DC409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691ADE-E2E4-49B0-9E8E-D6640E5C44FA}"/>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6" name="Footer Placeholder 5">
            <a:extLst>
              <a:ext uri="{FF2B5EF4-FFF2-40B4-BE49-F238E27FC236}">
                <a16:creationId xmlns:a16="http://schemas.microsoft.com/office/drawing/2014/main" id="{347EE0A3-6D83-4242-8E45-CB644F80BA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EEC198-44BB-46CC-8500-DFD728831051}"/>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1513947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319E2-2A6B-4E5A-94D7-A4BB9D1B07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FF178F3-640F-40E5-BE68-F0B2830E43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748872-2D95-492D-856D-911D6CA298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7E779D-2D1E-4E19-B210-50D610208AD2}"/>
              </a:ext>
            </a:extLst>
          </p:cNvPr>
          <p:cNvSpPr>
            <a:spLocks noGrp="1"/>
          </p:cNvSpPr>
          <p:nvPr>
            <p:ph type="dt" sz="half" idx="10"/>
          </p:nvPr>
        </p:nvSpPr>
        <p:spPr/>
        <p:txBody>
          <a:bodyPr/>
          <a:lstStyle/>
          <a:p>
            <a:fld id="{DDCF5AAC-3269-445C-9898-BD057A46BC89}" type="datetimeFigureOut">
              <a:rPr lang="en-US" smtClean="0"/>
              <a:t>01/19/2024</a:t>
            </a:fld>
            <a:endParaRPr lang="en-US"/>
          </a:p>
        </p:txBody>
      </p:sp>
      <p:sp>
        <p:nvSpPr>
          <p:cNvPr id="6" name="Footer Placeholder 5">
            <a:extLst>
              <a:ext uri="{FF2B5EF4-FFF2-40B4-BE49-F238E27FC236}">
                <a16:creationId xmlns:a16="http://schemas.microsoft.com/office/drawing/2014/main" id="{3A770B03-1D36-4B5A-B84B-5D42B5393B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0CB655-980E-436B-8E8F-6DC8F1B341A4}"/>
              </a:ext>
            </a:extLst>
          </p:cNvPr>
          <p:cNvSpPr>
            <a:spLocks noGrp="1"/>
          </p:cNvSpPr>
          <p:nvPr>
            <p:ph type="sldNum" sz="quarter" idx="12"/>
          </p:nvPr>
        </p:nvSpPr>
        <p:spPr/>
        <p:txBody>
          <a:bodyPr/>
          <a:lstStyle/>
          <a:p>
            <a:fld id="{5D778D47-E8A3-4E2B-AA28-F859BA73617D}" type="slidenum">
              <a:rPr lang="en-US" smtClean="0"/>
              <a:t>‹#›</a:t>
            </a:fld>
            <a:endParaRPr lang="en-US"/>
          </a:p>
        </p:txBody>
      </p:sp>
    </p:spTree>
    <p:extLst>
      <p:ext uri="{BB962C8B-B14F-4D97-AF65-F5344CB8AC3E}">
        <p14:creationId xmlns:p14="http://schemas.microsoft.com/office/powerpoint/2010/main" val="869717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71EE6B-C14C-4A01-93A2-CD94852619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C6C0B23-B1C7-453D-91C7-F99C7D434C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E02381-9F9B-4066-BB7C-58C1F30EC9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CF5AAC-3269-445C-9898-BD057A46BC89}" type="datetimeFigureOut">
              <a:rPr lang="en-US" smtClean="0"/>
              <a:t>01/19/2024</a:t>
            </a:fld>
            <a:endParaRPr lang="en-US"/>
          </a:p>
        </p:txBody>
      </p:sp>
      <p:sp>
        <p:nvSpPr>
          <p:cNvPr id="5" name="Footer Placeholder 4">
            <a:extLst>
              <a:ext uri="{FF2B5EF4-FFF2-40B4-BE49-F238E27FC236}">
                <a16:creationId xmlns:a16="http://schemas.microsoft.com/office/drawing/2014/main" id="{FA83F0FA-B919-48EA-808C-69D0AD0B60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15F371F-41C1-455B-838B-6DA7E4500B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778D47-E8A3-4E2B-AA28-F859BA73617D}" type="slidenum">
              <a:rPr lang="en-US" smtClean="0"/>
              <a:t>‹#›</a:t>
            </a:fld>
            <a:endParaRPr lang="en-US"/>
          </a:p>
        </p:txBody>
      </p:sp>
    </p:spTree>
    <p:extLst>
      <p:ext uri="{BB962C8B-B14F-4D97-AF65-F5344CB8AC3E}">
        <p14:creationId xmlns:p14="http://schemas.microsoft.com/office/powerpoint/2010/main" val="2519923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03184-202F-4871-B930-3B67919ADE82}"/>
              </a:ext>
            </a:extLst>
          </p:cNvPr>
          <p:cNvSpPr>
            <a:spLocks noGrp="1"/>
          </p:cNvSpPr>
          <p:nvPr>
            <p:ph type="ctrTitle"/>
          </p:nvPr>
        </p:nvSpPr>
        <p:spPr/>
        <p:txBody>
          <a:bodyPr>
            <a:normAutofit fontScale="90000"/>
          </a:bodyPr>
          <a:lstStyle/>
          <a:p>
            <a:r>
              <a:rPr lang="en-US" b="1" dirty="0"/>
              <a:t>Modern Control</a:t>
            </a:r>
            <a:br>
              <a:rPr lang="en-US" b="1" dirty="0"/>
            </a:br>
            <a:r>
              <a:rPr lang="en-US" b="1" dirty="0"/>
              <a:t>Presentation</a:t>
            </a:r>
            <a:br>
              <a:rPr lang="en-US" b="1" dirty="0"/>
            </a:br>
            <a:r>
              <a:rPr lang="en-US" b="1" dirty="0"/>
              <a:t>Parsa Ghadimi</a:t>
            </a:r>
            <a:br>
              <a:rPr lang="en-US" b="1" dirty="0"/>
            </a:br>
            <a:r>
              <a:rPr lang="en-US" b="1" dirty="0"/>
              <a:t>810199468</a:t>
            </a:r>
          </a:p>
        </p:txBody>
      </p:sp>
      <p:sp>
        <p:nvSpPr>
          <p:cNvPr id="3" name="Subtitle 2">
            <a:extLst>
              <a:ext uri="{FF2B5EF4-FFF2-40B4-BE49-F238E27FC236}">
                <a16:creationId xmlns:a16="http://schemas.microsoft.com/office/drawing/2014/main" id="{6CA9BBD2-9B18-4280-851A-FDD1CD7534E0}"/>
              </a:ext>
            </a:extLst>
          </p:cNvPr>
          <p:cNvSpPr>
            <a:spLocks noGrp="1"/>
          </p:cNvSpPr>
          <p:nvPr>
            <p:ph type="subTitle" idx="1"/>
          </p:nvPr>
        </p:nvSpPr>
        <p:spPr/>
        <p:txBody>
          <a:bodyPr/>
          <a:lstStyle/>
          <a:p>
            <a:r>
              <a:rPr lang="en-US" dirty="0"/>
              <a:t> </a:t>
            </a:r>
          </a:p>
        </p:txBody>
      </p:sp>
      <p:pic>
        <p:nvPicPr>
          <p:cNvPr id="7" name="Audio 6">
            <a:hlinkClick r:id="" action="ppaction://media"/>
            <a:extLst>
              <a:ext uri="{FF2B5EF4-FFF2-40B4-BE49-F238E27FC236}">
                <a16:creationId xmlns:a16="http://schemas.microsoft.com/office/drawing/2014/main" id="{96E0C5DE-C0AB-4B4A-A4D6-3D4740A6B2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081117522"/>
      </p:ext>
    </p:extLst>
  </p:cSld>
  <p:clrMapOvr>
    <a:masterClrMapping/>
  </p:clrMapOvr>
  <mc:AlternateContent xmlns:mc="http://schemas.openxmlformats.org/markup-compatibility/2006">
    <mc:Choice xmlns:p14="http://schemas.microsoft.com/office/powerpoint/2010/main" Requires="p14">
      <p:transition spd="slow" p14:dur="2000" advTm="15353"/>
    </mc:Choice>
    <mc:Fallback>
      <p:transition spd="slow" advTm="15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10B162-3679-4CF0-994A-356E13573C98}"/>
              </a:ext>
            </a:extLst>
          </p:cNvPr>
          <p:cNvSpPr>
            <a:spLocks noGrp="1"/>
          </p:cNvSpPr>
          <p:nvPr>
            <p:ph type="title"/>
          </p:nvPr>
        </p:nvSpPr>
        <p:spPr/>
        <p:txBody>
          <a:bodyPr/>
          <a:lstStyle/>
          <a:p>
            <a:r>
              <a:rPr lang="en-US" b="0" i="0" dirty="0">
                <a:solidFill>
                  <a:srgbClr val="000000"/>
                </a:solidFill>
                <a:effectLst/>
                <a:latin typeface="+mn-lt"/>
              </a:rPr>
              <a:t>Advancements And </a:t>
            </a:r>
            <a:r>
              <a:rPr lang="en-US" dirty="0">
                <a:solidFill>
                  <a:srgbClr val="000000"/>
                </a:solidFill>
                <a:latin typeface="+mn-lt"/>
              </a:rPr>
              <a:t>E</a:t>
            </a:r>
            <a:r>
              <a:rPr lang="en-US" b="0" i="0" dirty="0">
                <a:solidFill>
                  <a:srgbClr val="000000"/>
                </a:solidFill>
                <a:effectLst/>
                <a:latin typeface="+mn-lt"/>
              </a:rPr>
              <a:t>xtensions </a:t>
            </a:r>
            <a:r>
              <a:rPr lang="en-US" dirty="0">
                <a:solidFill>
                  <a:srgbClr val="000000"/>
                </a:solidFill>
                <a:latin typeface="+mn-lt"/>
              </a:rPr>
              <a:t>T</a:t>
            </a:r>
            <a:r>
              <a:rPr lang="en-US" b="0" i="0" dirty="0">
                <a:solidFill>
                  <a:srgbClr val="000000"/>
                </a:solidFill>
                <a:effectLst/>
                <a:latin typeface="+mn-lt"/>
              </a:rPr>
              <a:t>o LDA</a:t>
            </a:r>
            <a:endParaRPr lang="en-US" dirty="0">
              <a:latin typeface="+mn-lt"/>
            </a:endParaRPr>
          </a:p>
        </p:txBody>
      </p:sp>
      <p:sp>
        <p:nvSpPr>
          <p:cNvPr id="3" name="Content Placeholder 2">
            <a:extLst>
              <a:ext uri="{FF2B5EF4-FFF2-40B4-BE49-F238E27FC236}">
                <a16:creationId xmlns:a16="http://schemas.microsoft.com/office/drawing/2014/main" id="{68932786-D20C-4CBF-AD1F-6A42C867E907}"/>
              </a:ext>
            </a:extLst>
          </p:cNvPr>
          <p:cNvSpPr>
            <a:spLocks noGrp="1"/>
          </p:cNvSpPr>
          <p:nvPr>
            <p:ph idx="1"/>
          </p:nvPr>
        </p:nvSpPr>
        <p:spPr/>
        <p:txBody>
          <a:bodyPr/>
          <a:lstStyle/>
          <a:p>
            <a:r>
              <a:rPr lang="en-US" i="0" dirty="0">
                <a:solidFill>
                  <a:srgbClr val="000000"/>
                </a:solidFill>
                <a:effectLst/>
              </a:rPr>
              <a:t>Regularized LDA (</a:t>
            </a:r>
            <a:r>
              <a:rPr lang="en-US" i="0" dirty="0" err="1">
                <a:solidFill>
                  <a:srgbClr val="000000"/>
                </a:solidFill>
                <a:effectLst/>
              </a:rPr>
              <a:t>rLDA</a:t>
            </a:r>
            <a:r>
              <a:rPr lang="en-US" i="0" dirty="0">
                <a:solidFill>
                  <a:srgbClr val="000000"/>
                </a:solidFill>
                <a:effectLst/>
              </a:rPr>
              <a:t>)</a:t>
            </a:r>
          </a:p>
          <a:p>
            <a:r>
              <a:rPr lang="en-US" i="0" dirty="0">
                <a:solidFill>
                  <a:srgbClr val="000000"/>
                </a:solidFill>
                <a:effectLst/>
              </a:rPr>
              <a:t>Flexible Discriminant Analysis (FDA)</a:t>
            </a:r>
            <a:endParaRPr lang="en-US" dirty="0">
              <a:solidFill>
                <a:srgbClr val="000000"/>
              </a:solidFill>
            </a:endParaRPr>
          </a:p>
          <a:p>
            <a:r>
              <a:rPr lang="en-US" i="0" dirty="0">
                <a:solidFill>
                  <a:srgbClr val="000000"/>
                </a:solidFill>
                <a:effectLst/>
              </a:rPr>
              <a:t>Kernel Discriminant Analysis (KDA)</a:t>
            </a:r>
          </a:p>
          <a:p>
            <a:r>
              <a:rPr lang="en-US" i="0" dirty="0">
                <a:solidFill>
                  <a:srgbClr val="000000"/>
                </a:solidFill>
                <a:effectLst/>
              </a:rPr>
              <a:t>Local Fisher Discriminant Analysis (LFDA)</a:t>
            </a:r>
            <a:endParaRPr lang="en-US" dirty="0">
              <a:solidFill>
                <a:srgbClr val="000000"/>
              </a:solidFill>
            </a:endParaRPr>
          </a:p>
          <a:p>
            <a:r>
              <a:rPr lang="en-US" dirty="0" err="1">
                <a:solidFill>
                  <a:srgbClr val="000000"/>
                </a:solidFill>
              </a:rPr>
              <a:t>Etc</a:t>
            </a:r>
            <a:endParaRPr lang="en-US" dirty="0">
              <a:solidFill>
                <a:srgbClr val="000000"/>
              </a:solidFill>
            </a:endParaRPr>
          </a:p>
          <a:p>
            <a:endParaRPr lang="en-US" dirty="0"/>
          </a:p>
        </p:txBody>
      </p:sp>
      <p:pic>
        <p:nvPicPr>
          <p:cNvPr id="4" name="Audio 3">
            <a:hlinkClick r:id="" action="ppaction://media"/>
            <a:extLst>
              <a:ext uri="{FF2B5EF4-FFF2-40B4-BE49-F238E27FC236}">
                <a16:creationId xmlns:a16="http://schemas.microsoft.com/office/drawing/2014/main" id="{A989A7D0-DE3C-4487-BAE4-A4DC4A19A6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19760930"/>
      </p:ext>
    </p:extLst>
  </p:cSld>
  <p:clrMapOvr>
    <a:masterClrMapping/>
  </p:clrMapOvr>
  <mc:AlternateContent xmlns:mc="http://schemas.openxmlformats.org/markup-compatibility/2006">
    <mc:Choice xmlns:p14="http://schemas.microsoft.com/office/powerpoint/2010/main" Requires="p14">
      <p:transition spd="slow" p14:dur="2000" advTm="91220"/>
    </mc:Choice>
    <mc:Fallback>
      <p:transition spd="slow" advTm="912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243F7-C3E3-48EA-A6D0-2361E5BF301A}"/>
              </a:ext>
            </a:extLst>
          </p:cNvPr>
          <p:cNvSpPr>
            <a:spLocks noGrp="1"/>
          </p:cNvSpPr>
          <p:nvPr>
            <p:ph type="title"/>
          </p:nvPr>
        </p:nvSpPr>
        <p:spPr/>
        <p:txBody>
          <a:bodyPr/>
          <a:lstStyle/>
          <a:p>
            <a:r>
              <a:rPr lang="en-US" b="1" dirty="0"/>
              <a:t>Subject : Dimension Reduction Algorithms (LDA*)</a:t>
            </a:r>
          </a:p>
        </p:txBody>
      </p:sp>
      <p:pic>
        <p:nvPicPr>
          <p:cNvPr id="1026" name="Picture 2" descr="Effect on a data cluster before and after applying LDA methods">
            <a:extLst>
              <a:ext uri="{FF2B5EF4-FFF2-40B4-BE49-F238E27FC236}">
                <a16:creationId xmlns:a16="http://schemas.microsoft.com/office/drawing/2014/main" id="{0FE1A13B-991E-4204-8398-2061838B2890}"/>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3048000" y="2286794"/>
            <a:ext cx="6096000" cy="3429000"/>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469CEDEE-74FF-4EDD-9E95-BE2B9D5BBA6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649899854"/>
      </p:ext>
    </p:extLst>
  </p:cSld>
  <p:clrMapOvr>
    <a:masterClrMapping/>
  </p:clrMapOvr>
  <mc:AlternateContent xmlns:mc="http://schemas.openxmlformats.org/markup-compatibility/2006">
    <mc:Choice xmlns:p14="http://schemas.microsoft.com/office/powerpoint/2010/main" Requires="p14">
      <p:transition spd="slow" p14:dur="2000" advTm="58935"/>
    </mc:Choice>
    <mc:Fallback>
      <p:transition spd="slow" advTm="58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6F273-FC05-403D-BF4D-F378C97D8120}"/>
              </a:ext>
            </a:extLst>
          </p:cNvPr>
          <p:cNvSpPr>
            <a:spLocks noGrp="1"/>
          </p:cNvSpPr>
          <p:nvPr>
            <p:ph type="title"/>
          </p:nvPr>
        </p:nvSpPr>
        <p:spPr/>
        <p:txBody>
          <a:bodyPr>
            <a:normAutofit fontScale="90000"/>
          </a:bodyPr>
          <a:lstStyle/>
          <a:p>
            <a:r>
              <a:rPr lang="en-US" b="1" dirty="0"/>
              <a:t>Why Do We Need Dimension Reduction Techniques?</a:t>
            </a:r>
            <a:br>
              <a:rPr lang="en-US" dirty="0"/>
            </a:br>
            <a:endParaRPr lang="en-US" dirty="0"/>
          </a:p>
        </p:txBody>
      </p:sp>
      <p:sp>
        <p:nvSpPr>
          <p:cNvPr id="3" name="Content Placeholder 2">
            <a:extLst>
              <a:ext uri="{FF2B5EF4-FFF2-40B4-BE49-F238E27FC236}">
                <a16:creationId xmlns:a16="http://schemas.microsoft.com/office/drawing/2014/main" id="{2B4834DF-3C9E-4455-9DE5-BF33FCCFD8A6}"/>
              </a:ext>
            </a:extLst>
          </p:cNvPr>
          <p:cNvSpPr>
            <a:spLocks noGrp="1"/>
          </p:cNvSpPr>
          <p:nvPr>
            <p:ph idx="1"/>
          </p:nvPr>
        </p:nvSpPr>
        <p:spPr/>
        <p:txBody>
          <a:bodyPr/>
          <a:lstStyle/>
          <a:p>
            <a:pPr marL="0" indent="0">
              <a:buNone/>
            </a:pPr>
            <a:r>
              <a:rPr lang="en-US" dirty="0"/>
              <a:t>1)</a:t>
            </a:r>
            <a:r>
              <a:rPr lang="en-US" b="0" i="0" dirty="0">
                <a:solidFill>
                  <a:srgbClr val="000000"/>
                </a:solidFill>
                <a:effectLst/>
              </a:rPr>
              <a:t>High-dimensional data is difficult to visualize</a:t>
            </a:r>
            <a:endParaRPr lang="en-US" dirty="0"/>
          </a:p>
          <a:p>
            <a:pPr marL="0" indent="0">
              <a:buNone/>
            </a:pPr>
            <a:r>
              <a:rPr lang="en-US" dirty="0"/>
              <a:t>2)</a:t>
            </a:r>
            <a:r>
              <a:rPr lang="en-US" b="0" i="0" dirty="0">
                <a:solidFill>
                  <a:srgbClr val="000000"/>
                </a:solidFill>
                <a:effectLst/>
              </a:rPr>
              <a:t> High-dimensional data requires more computational resources and time to process and analyze</a:t>
            </a:r>
          </a:p>
          <a:p>
            <a:pPr marL="0" indent="0">
              <a:buNone/>
            </a:pPr>
            <a:r>
              <a:rPr lang="en-US" dirty="0">
                <a:solidFill>
                  <a:srgbClr val="000000"/>
                </a:solidFill>
              </a:rPr>
              <a:t>3)</a:t>
            </a:r>
            <a:r>
              <a:rPr lang="en-US" b="0" i="0" dirty="0">
                <a:solidFill>
                  <a:srgbClr val="000000"/>
                </a:solidFill>
                <a:effectLst/>
              </a:rPr>
              <a:t> Dimensionality reduction helps in identifying the most relevant features or variables that contribute the most to the target variable</a:t>
            </a:r>
            <a:endParaRPr lang="en-US" dirty="0">
              <a:solidFill>
                <a:srgbClr val="000000"/>
              </a:solidFill>
            </a:endParaRPr>
          </a:p>
          <a:p>
            <a:pPr marL="0" indent="0">
              <a:buNone/>
            </a:pPr>
            <a:r>
              <a:rPr lang="en-US" dirty="0">
                <a:solidFill>
                  <a:srgbClr val="000000"/>
                </a:solidFill>
              </a:rPr>
              <a:t>4)</a:t>
            </a:r>
            <a:r>
              <a:rPr lang="en-US" b="0" i="0" dirty="0">
                <a:solidFill>
                  <a:srgbClr val="000000"/>
                </a:solidFill>
                <a:effectLst/>
              </a:rPr>
              <a:t> High-dimensional data increases the risk of overfitting</a:t>
            </a:r>
            <a:endParaRPr lang="en-US" dirty="0">
              <a:solidFill>
                <a:srgbClr val="000000"/>
              </a:solidFill>
            </a:endParaRPr>
          </a:p>
          <a:p>
            <a:pPr marL="0" indent="0">
              <a:buNone/>
            </a:pPr>
            <a:r>
              <a:rPr lang="en-US" dirty="0">
                <a:solidFill>
                  <a:srgbClr val="000000"/>
                </a:solidFill>
              </a:rPr>
              <a:t>5)etc.</a:t>
            </a:r>
            <a:endParaRPr lang="en-US" dirty="0"/>
          </a:p>
          <a:p>
            <a:pPr marL="0" indent="0">
              <a:buNone/>
            </a:pPr>
            <a:endParaRPr lang="en-US" dirty="0"/>
          </a:p>
        </p:txBody>
      </p:sp>
      <p:pic>
        <p:nvPicPr>
          <p:cNvPr id="5" name="Audio 4">
            <a:hlinkClick r:id="" action="ppaction://media"/>
            <a:extLst>
              <a:ext uri="{FF2B5EF4-FFF2-40B4-BE49-F238E27FC236}">
                <a16:creationId xmlns:a16="http://schemas.microsoft.com/office/drawing/2014/main" id="{A75E4E37-2837-4407-A74E-ECF65F501D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86882762"/>
      </p:ext>
    </p:extLst>
  </p:cSld>
  <p:clrMapOvr>
    <a:masterClrMapping/>
  </p:clrMapOvr>
  <mc:AlternateContent xmlns:mc="http://schemas.openxmlformats.org/markup-compatibility/2006">
    <mc:Choice xmlns:p14="http://schemas.microsoft.com/office/powerpoint/2010/main" Requires="p14">
      <p:transition spd="slow" p14:dur="2000" advTm="265166"/>
    </mc:Choice>
    <mc:Fallback>
      <p:transition spd="slow" advTm="265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3A65D-A17E-4088-A603-1FF1E78F77CA}"/>
              </a:ext>
            </a:extLst>
          </p:cNvPr>
          <p:cNvSpPr>
            <a:spLocks noGrp="1"/>
          </p:cNvSpPr>
          <p:nvPr>
            <p:ph type="title"/>
          </p:nvPr>
        </p:nvSpPr>
        <p:spPr/>
        <p:txBody>
          <a:bodyPr/>
          <a:lstStyle/>
          <a:p>
            <a:r>
              <a:rPr lang="en-US" b="1" dirty="0"/>
              <a:t>Some Dimension Reduction Algorithms</a:t>
            </a:r>
          </a:p>
        </p:txBody>
      </p:sp>
      <p:sp>
        <p:nvSpPr>
          <p:cNvPr id="3" name="Content Placeholder 2">
            <a:extLst>
              <a:ext uri="{FF2B5EF4-FFF2-40B4-BE49-F238E27FC236}">
                <a16:creationId xmlns:a16="http://schemas.microsoft.com/office/drawing/2014/main" id="{2688D1FB-3F3E-408F-B8D4-1418111BCC1B}"/>
              </a:ext>
            </a:extLst>
          </p:cNvPr>
          <p:cNvSpPr>
            <a:spLocks noGrp="1"/>
          </p:cNvSpPr>
          <p:nvPr>
            <p:ph idx="1"/>
          </p:nvPr>
        </p:nvSpPr>
        <p:spPr/>
        <p:txBody>
          <a:bodyPr/>
          <a:lstStyle/>
          <a:p>
            <a:r>
              <a:rPr lang="en-US" dirty="0"/>
              <a:t>1)LDA</a:t>
            </a:r>
          </a:p>
          <a:p>
            <a:r>
              <a:rPr lang="en-US" dirty="0"/>
              <a:t>2)PCA</a:t>
            </a:r>
          </a:p>
          <a:p>
            <a:r>
              <a:rPr lang="en-US" dirty="0"/>
              <a:t>3)SVD</a:t>
            </a:r>
          </a:p>
          <a:p>
            <a:r>
              <a:rPr lang="en-US" dirty="0"/>
              <a:t>4)FA</a:t>
            </a:r>
          </a:p>
          <a:p>
            <a:r>
              <a:rPr lang="en-US" dirty="0"/>
              <a:t>5)etc.</a:t>
            </a:r>
          </a:p>
        </p:txBody>
      </p:sp>
      <p:pic>
        <p:nvPicPr>
          <p:cNvPr id="4" name="Audio 3">
            <a:hlinkClick r:id="" action="ppaction://media"/>
            <a:extLst>
              <a:ext uri="{FF2B5EF4-FFF2-40B4-BE49-F238E27FC236}">
                <a16:creationId xmlns:a16="http://schemas.microsoft.com/office/drawing/2014/main" id="{F8862455-0AFE-45AD-A713-B3E2108ADE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80285975"/>
      </p:ext>
    </p:extLst>
  </p:cSld>
  <p:clrMapOvr>
    <a:masterClrMapping/>
  </p:clrMapOvr>
  <mc:AlternateContent xmlns:mc="http://schemas.openxmlformats.org/markup-compatibility/2006">
    <mc:Choice xmlns:p14="http://schemas.microsoft.com/office/powerpoint/2010/main" Requires="p14">
      <p:transition spd="slow" p14:dur="2000" advTm="57276"/>
    </mc:Choice>
    <mc:Fallback>
      <p:transition spd="slow" advTm="57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EDAC34-0530-444E-8158-03388AF9EB14}"/>
              </a:ext>
            </a:extLst>
          </p:cNvPr>
          <p:cNvSpPr>
            <a:spLocks noGrp="1"/>
          </p:cNvSpPr>
          <p:nvPr>
            <p:ph type="title"/>
          </p:nvPr>
        </p:nvSpPr>
        <p:spPr/>
        <p:txBody>
          <a:bodyPr/>
          <a:lstStyle/>
          <a:p>
            <a:r>
              <a:rPr lang="en-US" b="1" dirty="0"/>
              <a:t>LDA</a:t>
            </a:r>
          </a:p>
        </p:txBody>
      </p:sp>
      <p:sp>
        <p:nvSpPr>
          <p:cNvPr id="3" name="Content Placeholder 2">
            <a:extLst>
              <a:ext uri="{FF2B5EF4-FFF2-40B4-BE49-F238E27FC236}">
                <a16:creationId xmlns:a16="http://schemas.microsoft.com/office/drawing/2014/main" id="{D65F2BF6-CABF-47E6-BBDE-BB98B1E2CD50}"/>
              </a:ext>
            </a:extLst>
          </p:cNvPr>
          <p:cNvSpPr>
            <a:spLocks noGrp="1"/>
          </p:cNvSpPr>
          <p:nvPr>
            <p:ph idx="1"/>
          </p:nvPr>
        </p:nvSpPr>
        <p:spPr/>
        <p:txBody>
          <a:bodyPr/>
          <a:lstStyle/>
          <a:p>
            <a:r>
              <a:rPr lang="en-US" dirty="0"/>
              <a:t>LDA stands for : L</a:t>
            </a:r>
            <a:r>
              <a:rPr lang="en-US" b="0" i="0" dirty="0">
                <a:solidFill>
                  <a:srgbClr val="000000"/>
                </a:solidFill>
                <a:effectLst/>
              </a:rPr>
              <a:t>inear Discriminant Analysis</a:t>
            </a:r>
          </a:p>
          <a:p>
            <a:r>
              <a:rPr lang="en-US" b="0" i="0" dirty="0">
                <a:solidFill>
                  <a:srgbClr val="000000"/>
                </a:solidFill>
                <a:effectLst/>
              </a:rPr>
              <a:t>LDA is primarily used for supervised classification problems</a:t>
            </a:r>
            <a:endParaRPr lang="en-US" dirty="0">
              <a:solidFill>
                <a:srgbClr val="000000"/>
              </a:solidFill>
            </a:endParaRPr>
          </a:p>
          <a:p>
            <a:r>
              <a:rPr lang="en-US" dirty="0">
                <a:solidFill>
                  <a:srgbClr val="000000"/>
                </a:solidFill>
              </a:rPr>
              <a:t>LDA goal : </a:t>
            </a:r>
            <a:r>
              <a:rPr lang="en-US" b="0" i="0" dirty="0">
                <a:solidFill>
                  <a:srgbClr val="000000"/>
                </a:solidFill>
                <a:effectLst/>
              </a:rPr>
              <a:t>project the data onto a lower-dimensional space while preserving the class discrimination information as much as possible.</a:t>
            </a:r>
            <a:endParaRPr lang="en-US" dirty="0">
              <a:solidFill>
                <a:srgbClr val="000000"/>
              </a:solidFill>
            </a:endParaRPr>
          </a:p>
          <a:p>
            <a:endParaRPr lang="en-US" dirty="0">
              <a:solidFill>
                <a:srgbClr val="000000"/>
              </a:solidFill>
              <a:latin typeface="-apple-system"/>
            </a:endParaRPr>
          </a:p>
          <a:p>
            <a:endParaRPr lang="en-US" dirty="0"/>
          </a:p>
        </p:txBody>
      </p:sp>
      <p:pic>
        <p:nvPicPr>
          <p:cNvPr id="4" name="Audio 3">
            <a:hlinkClick r:id="" action="ppaction://media"/>
            <a:extLst>
              <a:ext uri="{FF2B5EF4-FFF2-40B4-BE49-F238E27FC236}">
                <a16:creationId xmlns:a16="http://schemas.microsoft.com/office/drawing/2014/main" id="{5E787827-6F04-477A-A2AC-FBD88F1FF9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77451431"/>
      </p:ext>
    </p:extLst>
  </p:cSld>
  <p:clrMapOvr>
    <a:masterClrMapping/>
  </p:clrMapOvr>
  <mc:AlternateContent xmlns:mc="http://schemas.openxmlformats.org/markup-compatibility/2006">
    <mc:Choice xmlns:p14="http://schemas.microsoft.com/office/powerpoint/2010/main" Requires="p14">
      <p:transition spd="slow" p14:dur="2000" advTm="119737"/>
    </mc:Choice>
    <mc:Fallback>
      <p:transition spd="slow" advTm="119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9A64A-1533-40DE-913F-73134C6B10DC}"/>
              </a:ext>
            </a:extLst>
          </p:cNvPr>
          <p:cNvSpPr>
            <a:spLocks noGrp="1"/>
          </p:cNvSpPr>
          <p:nvPr>
            <p:ph type="title"/>
          </p:nvPr>
        </p:nvSpPr>
        <p:spPr/>
        <p:txBody>
          <a:bodyPr/>
          <a:lstStyle/>
          <a:p>
            <a:r>
              <a:rPr lang="en-US" b="1" dirty="0">
                <a:latin typeface="+mn-lt"/>
              </a:rPr>
              <a:t>How Dose LDA Work?</a:t>
            </a:r>
          </a:p>
        </p:txBody>
      </p:sp>
      <p:sp>
        <p:nvSpPr>
          <p:cNvPr id="3" name="Content Placeholder 2">
            <a:extLst>
              <a:ext uri="{FF2B5EF4-FFF2-40B4-BE49-F238E27FC236}">
                <a16:creationId xmlns:a16="http://schemas.microsoft.com/office/drawing/2014/main" id="{3D9E41CB-E41B-4EBA-90FF-37A4038A5561}"/>
              </a:ext>
            </a:extLst>
          </p:cNvPr>
          <p:cNvSpPr>
            <a:spLocks noGrp="1"/>
          </p:cNvSpPr>
          <p:nvPr>
            <p:ph idx="1"/>
          </p:nvPr>
        </p:nvSpPr>
        <p:spPr/>
        <p:txBody>
          <a:bodyPr>
            <a:normAutofit lnSpcReduction="10000"/>
          </a:bodyPr>
          <a:lstStyle/>
          <a:p>
            <a:r>
              <a:rPr lang="en-US" b="1" i="0" dirty="0">
                <a:solidFill>
                  <a:srgbClr val="000000"/>
                </a:solidFill>
                <a:effectLst/>
              </a:rPr>
              <a:t>Matrix derivation:</a:t>
            </a:r>
            <a:r>
              <a:rPr lang="en-US" b="0" i="0" dirty="0">
                <a:solidFill>
                  <a:srgbClr val="000000"/>
                </a:solidFill>
                <a:effectLst/>
              </a:rPr>
              <a:t> LDA constructs two scatter matrices: the within-class scatter matrix (</a:t>
            </a:r>
            <a:r>
              <a:rPr lang="en-US" b="0" i="0" dirty="0" err="1">
                <a:solidFill>
                  <a:srgbClr val="000000"/>
                </a:solidFill>
                <a:effectLst/>
              </a:rPr>
              <a:t>Sw</a:t>
            </a:r>
            <a:r>
              <a:rPr lang="en-US" b="0" i="0" dirty="0">
                <a:solidFill>
                  <a:srgbClr val="000000"/>
                </a:solidFill>
                <a:effectLst/>
              </a:rPr>
              <a:t>) and the between-class scatter matrix (Sb). </a:t>
            </a:r>
          </a:p>
          <a:p>
            <a:r>
              <a:rPr lang="en-US" b="1" i="0" dirty="0">
                <a:solidFill>
                  <a:srgbClr val="000000"/>
                </a:solidFill>
                <a:effectLst/>
              </a:rPr>
              <a:t>Combined scatter matrix:</a:t>
            </a:r>
            <a:r>
              <a:rPr lang="en-US" b="0" i="0" dirty="0">
                <a:solidFill>
                  <a:srgbClr val="000000"/>
                </a:solidFill>
                <a:effectLst/>
              </a:rPr>
              <a:t> To obtain a single matrix for eigenvalue decomposition, LDA taking the product of the inverse of the within-class scatter matrix (</a:t>
            </a:r>
            <a:r>
              <a:rPr lang="en-US" b="0" i="0" dirty="0" err="1">
                <a:solidFill>
                  <a:srgbClr val="000000"/>
                </a:solidFill>
                <a:effectLst/>
              </a:rPr>
              <a:t>Sw</a:t>
            </a:r>
            <a:r>
              <a:rPr lang="en-US" b="0" i="0" dirty="0">
                <a:solidFill>
                  <a:srgbClr val="000000"/>
                </a:solidFill>
                <a:effectLst/>
              </a:rPr>
              <a:t>^(-1)) and the between-class scatter matrix (Sb). </a:t>
            </a:r>
          </a:p>
          <a:p>
            <a:r>
              <a:rPr lang="en-US" b="1" i="0" dirty="0">
                <a:solidFill>
                  <a:srgbClr val="000000"/>
                </a:solidFill>
                <a:effectLst/>
              </a:rPr>
              <a:t>Eigenvalues and eigenvectors:</a:t>
            </a:r>
            <a:r>
              <a:rPr lang="en-US" b="0" i="0" dirty="0">
                <a:solidFill>
                  <a:srgbClr val="000000"/>
                </a:solidFill>
                <a:effectLst/>
              </a:rPr>
              <a:t> Eigenvalue decomposition is then performed on the matrix. The resulting eigenvalues represent the importance or significance of the corresponding eigenvectors. </a:t>
            </a:r>
            <a:r>
              <a:rPr lang="en-US" dirty="0">
                <a:solidFill>
                  <a:srgbClr val="000000"/>
                </a:solidFill>
              </a:rPr>
              <a:t>W</a:t>
            </a:r>
            <a:r>
              <a:rPr lang="en-US" b="0" i="0" dirty="0">
                <a:solidFill>
                  <a:srgbClr val="000000"/>
                </a:solidFill>
                <a:effectLst/>
              </a:rPr>
              <a:t>hile the eigenvectors are vectors that define the directions in the lower-dimensional space.</a:t>
            </a:r>
          </a:p>
          <a:p>
            <a:pPr marL="0" indent="0">
              <a:buNone/>
            </a:pPr>
            <a:endParaRPr lang="en-US" b="0" i="0" dirty="0">
              <a:solidFill>
                <a:srgbClr val="000000"/>
              </a:solidFill>
              <a:effectLst/>
              <a:latin typeface="-apple-system"/>
            </a:endParaRPr>
          </a:p>
          <a:p>
            <a:endParaRPr lang="en-US" dirty="0"/>
          </a:p>
        </p:txBody>
      </p:sp>
      <p:pic>
        <p:nvPicPr>
          <p:cNvPr id="4" name="Audio 3">
            <a:hlinkClick r:id="" action="ppaction://media"/>
            <a:extLst>
              <a:ext uri="{FF2B5EF4-FFF2-40B4-BE49-F238E27FC236}">
                <a16:creationId xmlns:a16="http://schemas.microsoft.com/office/drawing/2014/main" id="{B717E16D-0601-4038-99E4-0C9D65C1BC8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70462008"/>
      </p:ext>
    </p:extLst>
  </p:cSld>
  <p:clrMapOvr>
    <a:masterClrMapping/>
  </p:clrMapOvr>
  <mc:AlternateContent xmlns:mc="http://schemas.openxmlformats.org/markup-compatibility/2006">
    <mc:Choice xmlns:p14="http://schemas.microsoft.com/office/powerpoint/2010/main" Requires="p14">
      <p:transition spd="slow" p14:dur="2000" advTm="136562"/>
    </mc:Choice>
    <mc:Fallback>
      <p:transition spd="slow" advTm="1365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EF47F7-7451-4DF6-A9DA-1BAC6A437DE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F7028E0-8FDD-4BD4-A0CC-E72322B975FF}"/>
              </a:ext>
            </a:extLst>
          </p:cNvPr>
          <p:cNvSpPr>
            <a:spLocks noGrp="1"/>
          </p:cNvSpPr>
          <p:nvPr>
            <p:ph idx="1"/>
          </p:nvPr>
        </p:nvSpPr>
        <p:spPr/>
        <p:txBody>
          <a:bodyPr>
            <a:normAutofit lnSpcReduction="10000"/>
          </a:bodyPr>
          <a:lstStyle/>
          <a:p>
            <a:r>
              <a:rPr lang="en-US" b="1" i="0" dirty="0">
                <a:solidFill>
                  <a:srgbClr val="000000"/>
                </a:solidFill>
                <a:effectLst/>
              </a:rPr>
              <a:t>Sorting eigenvalues and eigenvectors:</a:t>
            </a:r>
            <a:r>
              <a:rPr lang="en-US" b="0" i="0" dirty="0">
                <a:solidFill>
                  <a:srgbClr val="000000"/>
                </a:solidFill>
                <a:effectLst/>
              </a:rPr>
              <a:t> The eigenvalues are typically sorted in descending order, indicating the relative importance of the corresponding eigenvectors. The eigenvector corresponding to the largest eigenvalue represents the primary direction of the projection, which maximizes the separation between classes.</a:t>
            </a:r>
          </a:p>
          <a:p>
            <a:r>
              <a:rPr lang="en-US" b="1" i="0" dirty="0">
                <a:solidFill>
                  <a:srgbClr val="000000"/>
                </a:solidFill>
                <a:effectLst/>
              </a:rPr>
              <a:t>Projection directions:</a:t>
            </a:r>
            <a:r>
              <a:rPr lang="en-US" b="0" i="0" dirty="0">
                <a:solidFill>
                  <a:srgbClr val="000000"/>
                </a:solidFill>
                <a:effectLst/>
              </a:rPr>
              <a:t> The eigenvectors obtained from eigenvalue decomposition serve as the projection directions in the lower-dimensional space</a:t>
            </a:r>
            <a:r>
              <a:rPr lang="en-US" dirty="0">
                <a:solidFill>
                  <a:srgbClr val="000000"/>
                </a:solidFill>
              </a:rPr>
              <a:t>.</a:t>
            </a:r>
          </a:p>
          <a:p>
            <a:r>
              <a:rPr lang="en-US" b="1" i="0" dirty="0">
                <a:solidFill>
                  <a:srgbClr val="000000"/>
                </a:solidFill>
                <a:effectLst/>
              </a:rPr>
              <a:t>Dimensionality reduction:</a:t>
            </a:r>
            <a:r>
              <a:rPr lang="en-US" b="0" i="0" dirty="0">
                <a:solidFill>
                  <a:srgbClr val="000000"/>
                </a:solidFill>
                <a:effectLst/>
              </a:rPr>
              <a:t> The number of eigenvectors chosen for the projection depends on the desired dimensionality of the reduced space.</a:t>
            </a:r>
          </a:p>
        </p:txBody>
      </p:sp>
      <p:pic>
        <p:nvPicPr>
          <p:cNvPr id="4" name="Audio 3">
            <a:hlinkClick r:id="" action="ppaction://media"/>
            <a:extLst>
              <a:ext uri="{FF2B5EF4-FFF2-40B4-BE49-F238E27FC236}">
                <a16:creationId xmlns:a16="http://schemas.microsoft.com/office/drawing/2014/main" id="{6E920DC3-CEBD-430F-ACB9-A7B096FAF31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09250670"/>
      </p:ext>
    </p:extLst>
  </p:cSld>
  <p:clrMapOvr>
    <a:masterClrMapping/>
  </p:clrMapOvr>
  <mc:AlternateContent xmlns:mc="http://schemas.openxmlformats.org/markup-compatibility/2006">
    <mc:Choice xmlns:p14="http://schemas.microsoft.com/office/powerpoint/2010/main" Requires="p14">
      <p:transition spd="slow" p14:dur="2000" advTm="45253"/>
    </mc:Choice>
    <mc:Fallback>
      <p:transition spd="slow" advTm="45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7A973A-740E-43FE-8DED-76BED6BCA8D1}"/>
              </a:ext>
            </a:extLst>
          </p:cNvPr>
          <p:cNvSpPr>
            <a:spLocks noGrp="1"/>
          </p:cNvSpPr>
          <p:nvPr>
            <p:ph type="title"/>
          </p:nvPr>
        </p:nvSpPr>
        <p:spPr/>
        <p:txBody>
          <a:bodyPr/>
          <a:lstStyle/>
          <a:p>
            <a:r>
              <a:rPr lang="en-US" dirty="0">
                <a:latin typeface="+mn-lt"/>
              </a:rPr>
              <a:t>LDA Applications</a:t>
            </a:r>
          </a:p>
        </p:txBody>
      </p:sp>
      <p:sp>
        <p:nvSpPr>
          <p:cNvPr id="3" name="Content Placeholder 2">
            <a:extLst>
              <a:ext uri="{FF2B5EF4-FFF2-40B4-BE49-F238E27FC236}">
                <a16:creationId xmlns:a16="http://schemas.microsoft.com/office/drawing/2014/main" id="{8C1EE453-A153-443C-9BA1-FF516F09B931}"/>
              </a:ext>
            </a:extLst>
          </p:cNvPr>
          <p:cNvSpPr>
            <a:spLocks noGrp="1"/>
          </p:cNvSpPr>
          <p:nvPr>
            <p:ph idx="1"/>
          </p:nvPr>
        </p:nvSpPr>
        <p:spPr/>
        <p:txBody>
          <a:bodyPr>
            <a:normAutofit fontScale="92500" lnSpcReduction="10000"/>
          </a:bodyPr>
          <a:lstStyle/>
          <a:p>
            <a:r>
              <a:rPr lang="en-US" i="0" dirty="0">
                <a:solidFill>
                  <a:srgbClr val="000000"/>
                </a:solidFill>
                <a:effectLst/>
              </a:rPr>
              <a:t>Classification problems</a:t>
            </a:r>
          </a:p>
          <a:p>
            <a:r>
              <a:rPr lang="en-US" b="1" i="0" dirty="0">
                <a:solidFill>
                  <a:srgbClr val="000000"/>
                </a:solidFill>
                <a:effectLst/>
              </a:rPr>
              <a:t>Face recognition: </a:t>
            </a:r>
            <a:r>
              <a:rPr lang="en-US" i="0" dirty="0">
                <a:solidFill>
                  <a:srgbClr val="000000"/>
                </a:solidFill>
                <a:effectLst/>
              </a:rPr>
              <a:t>LDA has been successfully used in face recognition tasks. By projecting face images onto a lower-dimensional space using LDA, the resulting features can capture the essential facial characteristics and enhance the discrimination between different individuals.</a:t>
            </a:r>
          </a:p>
          <a:p>
            <a:r>
              <a:rPr lang="en-US" i="0" dirty="0">
                <a:solidFill>
                  <a:srgbClr val="000000"/>
                </a:solidFill>
                <a:effectLst/>
              </a:rPr>
              <a:t>Text classification</a:t>
            </a:r>
            <a:endParaRPr lang="en-US" dirty="0">
              <a:solidFill>
                <a:srgbClr val="000000"/>
              </a:solidFill>
            </a:endParaRPr>
          </a:p>
          <a:p>
            <a:r>
              <a:rPr lang="en-US" i="0" dirty="0">
                <a:solidFill>
                  <a:srgbClr val="000000"/>
                </a:solidFill>
                <a:effectLst/>
              </a:rPr>
              <a:t>Feature selection and extraction</a:t>
            </a:r>
          </a:p>
          <a:p>
            <a:r>
              <a:rPr lang="en-US" i="0" dirty="0">
                <a:solidFill>
                  <a:srgbClr val="000000"/>
                </a:solidFill>
                <a:effectLst/>
              </a:rPr>
              <a:t>Data visualization</a:t>
            </a:r>
            <a:endParaRPr lang="en-US" dirty="0">
              <a:solidFill>
                <a:srgbClr val="000000"/>
              </a:solidFill>
            </a:endParaRPr>
          </a:p>
          <a:p>
            <a:r>
              <a:rPr lang="en-US" i="0" dirty="0">
                <a:solidFill>
                  <a:srgbClr val="000000"/>
                </a:solidFill>
                <a:effectLst/>
              </a:rPr>
              <a:t>Preprocessing </a:t>
            </a:r>
          </a:p>
          <a:p>
            <a:r>
              <a:rPr lang="en-US" dirty="0">
                <a:solidFill>
                  <a:srgbClr val="000000"/>
                </a:solidFill>
              </a:rPr>
              <a:t>Etc.</a:t>
            </a:r>
            <a:endParaRPr lang="en-US" dirty="0"/>
          </a:p>
        </p:txBody>
      </p:sp>
      <p:pic>
        <p:nvPicPr>
          <p:cNvPr id="4" name="Audio 3">
            <a:hlinkClick r:id="" action="ppaction://media"/>
            <a:extLst>
              <a:ext uri="{FF2B5EF4-FFF2-40B4-BE49-F238E27FC236}">
                <a16:creationId xmlns:a16="http://schemas.microsoft.com/office/drawing/2014/main" id="{6F2D58D6-93B0-4A16-9DA1-0E59C6712F7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18096009"/>
      </p:ext>
    </p:extLst>
  </p:cSld>
  <p:clrMapOvr>
    <a:masterClrMapping/>
  </p:clrMapOvr>
  <mc:AlternateContent xmlns:mc="http://schemas.openxmlformats.org/markup-compatibility/2006">
    <mc:Choice xmlns:p14="http://schemas.microsoft.com/office/powerpoint/2010/main" Requires="p14">
      <p:transition spd="slow" p14:dur="2000" advTm="64111"/>
    </mc:Choice>
    <mc:Fallback>
      <p:transition spd="slow" advTm="64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B66F2-31E1-4B9D-A5CB-69C2404DA8A6}"/>
              </a:ext>
            </a:extLst>
          </p:cNvPr>
          <p:cNvSpPr>
            <a:spLocks noGrp="1"/>
          </p:cNvSpPr>
          <p:nvPr>
            <p:ph type="title"/>
          </p:nvPr>
        </p:nvSpPr>
        <p:spPr/>
        <p:txBody>
          <a:bodyPr/>
          <a:lstStyle/>
          <a:p>
            <a:r>
              <a:rPr lang="en-US" dirty="0">
                <a:latin typeface="+mn-lt"/>
              </a:rPr>
              <a:t>LDA </a:t>
            </a:r>
            <a:r>
              <a:rPr lang="en-US" b="0" i="0" dirty="0">
                <a:solidFill>
                  <a:srgbClr val="000000"/>
                </a:solidFill>
                <a:effectLst/>
                <a:latin typeface="+mn-lt"/>
              </a:rPr>
              <a:t>Advantages And </a:t>
            </a:r>
            <a:r>
              <a:rPr lang="en-US" dirty="0">
                <a:solidFill>
                  <a:srgbClr val="000000"/>
                </a:solidFill>
                <a:latin typeface="+mn-lt"/>
              </a:rPr>
              <a:t>L</a:t>
            </a:r>
            <a:r>
              <a:rPr lang="en-US" b="0" i="0" dirty="0">
                <a:solidFill>
                  <a:srgbClr val="000000"/>
                </a:solidFill>
                <a:effectLst/>
                <a:latin typeface="+mn-lt"/>
              </a:rPr>
              <a:t>imits</a:t>
            </a:r>
            <a:endParaRPr lang="en-US" dirty="0">
              <a:latin typeface="+mn-lt"/>
            </a:endParaRPr>
          </a:p>
        </p:txBody>
      </p:sp>
      <p:sp>
        <p:nvSpPr>
          <p:cNvPr id="3" name="Content Placeholder 2">
            <a:extLst>
              <a:ext uri="{FF2B5EF4-FFF2-40B4-BE49-F238E27FC236}">
                <a16:creationId xmlns:a16="http://schemas.microsoft.com/office/drawing/2014/main" id="{5D59FAE4-30C1-4A31-96DB-C680A993A556}"/>
              </a:ext>
            </a:extLst>
          </p:cNvPr>
          <p:cNvSpPr>
            <a:spLocks noGrp="1"/>
          </p:cNvSpPr>
          <p:nvPr>
            <p:ph idx="1"/>
          </p:nvPr>
        </p:nvSpPr>
        <p:spPr/>
        <p:txBody>
          <a:bodyPr>
            <a:normAutofit fontScale="92500" lnSpcReduction="10000"/>
          </a:bodyPr>
          <a:lstStyle/>
          <a:p>
            <a:r>
              <a:rPr lang="en-US" b="1" dirty="0"/>
              <a:t>Advantages :</a:t>
            </a:r>
          </a:p>
          <a:p>
            <a:r>
              <a:rPr lang="en-US" i="0" dirty="0">
                <a:solidFill>
                  <a:srgbClr val="000000"/>
                </a:solidFill>
                <a:effectLst/>
              </a:rPr>
              <a:t>Preservation of class separability</a:t>
            </a:r>
          </a:p>
          <a:p>
            <a:r>
              <a:rPr lang="en-US" i="0" dirty="0">
                <a:solidFill>
                  <a:srgbClr val="000000"/>
                </a:solidFill>
                <a:effectLst/>
              </a:rPr>
              <a:t>Interpretability</a:t>
            </a:r>
            <a:endParaRPr lang="en-US" dirty="0">
              <a:solidFill>
                <a:srgbClr val="000000"/>
              </a:solidFill>
            </a:endParaRPr>
          </a:p>
          <a:p>
            <a:r>
              <a:rPr lang="en-US" i="0" dirty="0">
                <a:solidFill>
                  <a:srgbClr val="000000"/>
                </a:solidFill>
                <a:effectLst/>
              </a:rPr>
              <a:t>Supervised</a:t>
            </a:r>
          </a:p>
          <a:p>
            <a:r>
              <a:rPr lang="en-US" b="1" dirty="0">
                <a:solidFill>
                  <a:srgbClr val="000000"/>
                </a:solidFill>
              </a:rPr>
              <a:t>Limits :</a:t>
            </a:r>
          </a:p>
          <a:p>
            <a:r>
              <a:rPr lang="en-US" i="0" dirty="0">
                <a:solidFill>
                  <a:srgbClr val="000000"/>
                </a:solidFill>
                <a:effectLst/>
              </a:rPr>
              <a:t>Linearity assumption</a:t>
            </a:r>
          </a:p>
          <a:p>
            <a:r>
              <a:rPr lang="en-US" b="1" i="0" dirty="0">
                <a:solidFill>
                  <a:srgbClr val="000000"/>
                </a:solidFill>
                <a:effectLst/>
              </a:rPr>
              <a:t>Equal covariance assumption: </a:t>
            </a:r>
            <a:r>
              <a:rPr lang="en-US" i="0" dirty="0">
                <a:solidFill>
                  <a:srgbClr val="000000"/>
                </a:solidFill>
                <a:effectLst/>
              </a:rPr>
              <a:t>LDA assumes that the classes have equal covariance matrices</a:t>
            </a:r>
            <a:endParaRPr lang="en-US" dirty="0">
              <a:solidFill>
                <a:srgbClr val="000000"/>
              </a:solidFill>
            </a:endParaRPr>
          </a:p>
          <a:p>
            <a:r>
              <a:rPr lang="en-US" b="1" i="0" dirty="0">
                <a:solidFill>
                  <a:srgbClr val="000000"/>
                </a:solidFill>
                <a:effectLst/>
              </a:rPr>
              <a:t>Limited to linear transformations: </a:t>
            </a:r>
            <a:r>
              <a:rPr lang="en-US" i="0" dirty="0">
                <a:solidFill>
                  <a:srgbClr val="000000"/>
                </a:solidFill>
                <a:effectLst/>
              </a:rPr>
              <a:t>LDA can only capture linear relationships between variables.</a:t>
            </a:r>
          </a:p>
          <a:p>
            <a:endParaRPr lang="en-US" dirty="0"/>
          </a:p>
        </p:txBody>
      </p:sp>
      <p:pic>
        <p:nvPicPr>
          <p:cNvPr id="4" name="Audio 3">
            <a:hlinkClick r:id="" action="ppaction://media"/>
            <a:extLst>
              <a:ext uri="{FF2B5EF4-FFF2-40B4-BE49-F238E27FC236}">
                <a16:creationId xmlns:a16="http://schemas.microsoft.com/office/drawing/2014/main" id="{D86BD556-00E8-4293-A589-960BE327692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32923758"/>
      </p:ext>
    </p:extLst>
  </p:cSld>
  <p:clrMapOvr>
    <a:masterClrMapping/>
  </p:clrMapOvr>
  <mc:AlternateContent xmlns:mc="http://schemas.openxmlformats.org/markup-compatibility/2006">
    <mc:Choice xmlns:p14="http://schemas.microsoft.com/office/powerpoint/2010/main" Requires="p14">
      <p:transition spd="slow" p14:dur="2000" advTm="85913"/>
    </mc:Choice>
    <mc:Fallback>
      <p:transition spd="slow" advTm="85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TotalTime>
  <Words>461</Words>
  <Application>Microsoft Office PowerPoint</Application>
  <PresentationFormat>Widescreen</PresentationFormat>
  <Paragraphs>49</Paragraphs>
  <Slides>10</Slides>
  <Notes>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-apple-system</vt:lpstr>
      <vt:lpstr>Arial</vt:lpstr>
      <vt:lpstr>Calibri</vt:lpstr>
      <vt:lpstr>Calibri Light</vt:lpstr>
      <vt:lpstr>Office Theme</vt:lpstr>
      <vt:lpstr>Modern Control Presentation Parsa Ghadimi 810199468</vt:lpstr>
      <vt:lpstr>Subject : Dimension Reduction Algorithms (LDA*)</vt:lpstr>
      <vt:lpstr>Why Do We Need Dimension Reduction Techniques? </vt:lpstr>
      <vt:lpstr>Some Dimension Reduction Algorithms</vt:lpstr>
      <vt:lpstr>LDA</vt:lpstr>
      <vt:lpstr>How Dose LDA Work?</vt:lpstr>
      <vt:lpstr>PowerPoint Presentation</vt:lpstr>
      <vt:lpstr>LDA Applications</vt:lpstr>
      <vt:lpstr>LDA Advantages And Limits</vt:lpstr>
      <vt:lpstr>Advancements And Extensions To LDA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Modern Control Presentation Parsa Ghadimi 810199468</dc:title>
  <dc:creator>Parsa Ghadimi</dc:creator>
  <cp:lastModifiedBy>Parsa Ghadimi</cp:lastModifiedBy>
  <cp:revision>9</cp:revision>
  <dcterms:created xsi:type="dcterms:W3CDTF">2024-01-19T16:09:18Z</dcterms:created>
  <dcterms:modified xsi:type="dcterms:W3CDTF">2024-01-19T18:01:56Z</dcterms:modified>
</cp:coreProperties>
</file>

<file path=docProps/thumbnail.jpeg>
</file>